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62" r:id="rId3"/>
    <p:sldId id="260" r:id="rId4"/>
    <p:sldId id="257" r:id="rId5"/>
    <p:sldId id="258" r:id="rId6"/>
    <p:sldId id="271" r:id="rId7"/>
    <p:sldId id="261" r:id="rId8"/>
    <p:sldId id="274" r:id="rId9"/>
    <p:sldId id="263" r:id="rId10"/>
    <p:sldId id="275" r:id="rId11"/>
    <p:sldId id="276" r:id="rId12"/>
    <p:sldId id="264" r:id="rId13"/>
    <p:sldId id="277" r:id="rId14"/>
    <p:sldId id="273" r:id="rId15"/>
    <p:sldId id="265" r:id="rId16"/>
    <p:sldId id="272" r:id="rId17"/>
    <p:sldId id="266" r:id="rId18"/>
    <p:sldId id="279" r:id="rId19"/>
    <p:sldId id="280" r:id="rId20"/>
    <p:sldId id="278" r:id="rId21"/>
    <p:sldId id="281" r:id="rId22"/>
    <p:sldId id="282" r:id="rId23"/>
    <p:sldId id="283" r:id="rId24"/>
    <p:sldId id="284" r:id="rId25"/>
    <p:sldId id="285" r:id="rId26"/>
    <p:sldId id="268" r:id="rId27"/>
    <p:sldId id="286" r:id="rId28"/>
    <p:sldId id="269" r:id="rId29"/>
    <p:sldId id="287" r:id="rId30"/>
    <p:sldId id="270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2276B-2DDB-4A03-997E-C4BDC7089E26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09E68-84A5-43CE-A446-D7C5DCEC0B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9E68-84A5-43CE-A446-D7C5DCEC0B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B79925-A122-42F2-8997-77931C527712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3F9B40E-425B-43CE-AD8D-AB0B743131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9925-A122-42F2-8997-77931C527712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B40E-425B-43CE-AD8D-AB0B743131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9925-A122-42F2-8997-77931C527712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B40E-425B-43CE-AD8D-AB0B743131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B79925-A122-42F2-8997-77931C527712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F9B40E-425B-43CE-AD8D-AB0B743131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B79925-A122-42F2-8997-77931C527712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3F9B40E-425B-43CE-AD8D-AB0B743131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9925-A122-42F2-8997-77931C527712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B40E-425B-43CE-AD8D-AB0B743131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9925-A122-42F2-8997-77931C527712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B40E-425B-43CE-AD8D-AB0B743131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B79925-A122-42F2-8997-77931C527712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F9B40E-425B-43CE-AD8D-AB0B743131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9925-A122-42F2-8997-77931C527712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B40E-425B-43CE-AD8D-AB0B743131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B79925-A122-42F2-8997-77931C527712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F9B40E-425B-43CE-AD8D-AB0B743131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B79925-A122-42F2-8997-77931C527712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F9B40E-425B-43CE-AD8D-AB0B743131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B79925-A122-42F2-8997-77931C527712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F9B40E-425B-43CE-AD8D-AB0B743131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11480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Chapter 6: Skin and the Integumentary system </a:t>
            </a:r>
            <a:endParaRPr lang="en-US" sz="4000" dirty="0"/>
          </a:p>
        </p:txBody>
      </p:sp>
      <p:pic>
        <p:nvPicPr>
          <p:cNvPr id="4" name="Picture 3" descr="sk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609600"/>
            <a:ext cx="5715000" cy="3429000"/>
          </a:xfrm>
          <a:prstGeom prst="rect">
            <a:avLst/>
          </a:prstGeom>
          <a:ln w="38100" cap="sq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Environmental and physiological factors also influence skin color.</a:t>
            </a:r>
          </a:p>
          <a:p>
            <a:endParaRPr lang="en-US" dirty="0" smtClean="0"/>
          </a:p>
          <a:p>
            <a:r>
              <a:rPr lang="en-US" dirty="0" smtClean="0"/>
              <a:t>For example: a diet high in yellow vegetables may turn skin </a:t>
            </a:r>
            <a:r>
              <a:rPr lang="en-US" dirty="0" err="1" smtClean="0"/>
              <a:t>orang</a:t>
            </a:r>
            <a:r>
              <a:rPr lang="en-US" dirty="0" smtClean="0"/>
              <a:t>-yellow, because of the foods are rich in pigment called B-carotene.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Recall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What is the function of melanin ?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What factors influence skin color ?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Distinguish between stratum </a:t>
            </a:r>
            <a:r>
              <a:rPr lang="en-US" dirty="0" err="1" smtClean="0"/>
              <a:t>basale</a:t>
            </a:r>
            <a:r>
              <a:rPr lang="en-US" dirty="0" smtClean="0"/>
              <a:t> and stratum </a:t>
            </a:r>
            <a:r>
              <a:rPr lang="en-US" dirty="0" err="1" smtClean="0"/>
              <a:t>corneum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boundary between the epidermis and dermis is uneven because of the epidermal ridges project inward and conical projections of dermis, called dermal papillae.</a:t>
            </a:r>
          </a:p>
          <a:p>
            <a:endParaRPr lang="en-US" dirty="0" smtClean="0"/>
          </a:p>
          <a:p>
            <a:r>
              <a:rPr lang="en-US" dirty="0" smtClean="0"/>
              <a:t>Genes determine fingerprint patterns, but the patterns can change slightly as the fetus moves and presses the forming ridges against the uterine wall.</a:t>
            </a:r>
          </a:p>
          <a:p>
            <a:endParaRPr lang="en-US" dirty="0" smtClean="0"/>
          </a:p>
          <a:p>
            <a:r>
              <a:rPr lang="en-US" dirty="0" smtClean="0"/>
              <a:t>The dermis binds the epidermis to underlying tissues ( dense connective tissue).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Dermal blood vessels supply nutrients to all skin cells. These blood vessels help regulate body temperature.</a:t>
            </a:r>
          </a:p>
          <a:p>
            <a:endParaRPr lang="en-US" dirty="0" smtClean="0"/>
          </a:p>
          <a:p>
            <a:r>
              <a:rPr lang="en-US" dirty="0" smtClean="0"/>
              <a:t>Nerve cell processes are scattered throughout the dermis.</a:t>
            </a:r>
          </a:p>
          <a:p>
            <a:endParaRPr lang="en-US" dirty="0" smtClean="0"/>
          </a:p>
          <a:p>
            <a:r>
              <a:rPr lang="en-US" dirty="0" smtClean="0"/>
              <a:t>Motor processes carry impulses out from the brain or spinal cord to dermal muscles and glands.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SKIN MODEL (50 pts)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3657600" cy="4419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2600" dirty="0" smtClean="0"/>
              <a:t>Hair shaft </a:t>
            </a:r>
          </a:p>
          <a:p>
            <a:r>
              <a:rPr lang="en-US" sz="2600" dirty="0" smtClean="0"/>
              <a:t>Stratum </a:t>
            </a:r>
            <a:r>
              <a:rPr lang="en-US" sz="2600" dirty="0" err="1" smtClean="0"/>
              <a:t>corneum</a:t>
            </a:r>
            <a:endParaRPr lang="en-US" sz="2600" dirty="0" smtClean="0"/>
          </a:p>
          <a:p>
            <a:r>
              <a:rPr lang="en-US" sz="2600" dirty="0" smtClean="0"/>
              <a:t>Stratum </a:t>
            </a:r>
            <a:r>
              <a:rPr lang="en-US" sz="2600" dirty="0" err="1" smtClean="0"/>
              <a:t>basale</a:t>
            </a:r>
            <a:endParaRPr lang="en-US" sz="2600" dirty="0" smtClean="0"/>
          </a:p>
          <a:p>
            <a:r>
              <a:rPr lang="en-US" sz="2600" dirty="0" smtClean="0"/>
              <a:t>Capillary </a:t>
            </a:r>
          </a:p>
          <a:p>
            <a:r>
              <a:rPr lang="en-US" sz="2600" dirty="0" smtClean="0"/>
              <a:t>Touch receptors</a:t>
            </a:r>
          </a:p>
          <a:p>
            <a:r>
              <a:rPr lang="en-US" sz="2600" dirty="0" smtClean="0"/>
              <a:t>Basement membrane </a:t>
            </a:r>
          </a:p>
          <a:p>
            <a:r>
              <a:rPr lang="en-US" sz="2600" dirty="0" smtClean="0"/>
              <a:t>Sebaceous gland</a:t>
            </a:r>
          </a:p>
          <a:p>
            <a:r>
              <a:rPr lang="en-US" sz="2600" dirty="0" err="1" smtClean="0"/>
              <a:t>Arrector</a:t>
            </a:r>
            <a:r>
              <a:rPr lang="en-US" sz="2600" dirty="0" smtClean="0"/>
              <a:t> </a:t>
            </a:r>
            <a:r>
              <a:rPr lang="en-US" sz="2600" dirty="0" err="1" smtClean="0"/>
              <a:t>pili</a:t>
            </a:r>
            <a:r>
              <a:rPr lang="en-US" sz="2600" dirty="0" smtClean="0"/>
              <a:t> muscle </a:t>
            </a:r>
          </a:p>
          <a:p>
            <a:r>
              <a:rPr lang="en-US" sz="2600" dirty="0" smtClean="0"/>
              <a:t>Sweat gland duct </a:t>
            </a:r>
          </a:p>
          <a:p>
            <a:r>
              <a:rPr lang="en-US" sz="2600" dirty="0" smtClean="0"/>
              <a:t>Hair </a:t>
            </a:r>
            <a:r>
              <a:rPr lang="en-US" sz="2600" dirty="0" err="1" smtClean="0"/>
              <a:t>folicle</a:t>
            </a:r>
            <a:r>
              <a:rPr lang="en-US" sz="2600" dirty="0" smtClean="0"/>
              <a:t> </a:t>
            </a:r>
          </a:p>
          <a:p>
            <a:r>
              <a:rPr lang="en-US" sz="2600" dirty="0" smtClean="0"/>
              <a:t>Sweat gland </a:t>
            </a:r>
          </a:p>
          <a:p>
            <a:r>
              <a:rPr lang="en-US" sz="2600" dirty="0" smtClean="0"/>
              <a:t>Nerve cell process</a:t>
            </a:r>
          </a:p>
          <a:p>
            <a:r>
              <a:rPr lang="en-US" sz="2600" dirty="0" smtClean="0"/>
              <a:t>Adipose tissue</a:t>
            </a:r>
          </a:p>
          <a:p>
            <a:r>
              <a:rPr lang="en-US" sz="2600" dirty="0" smtClean="0"/>
              <a:t>Blood vessels</a:t>
            </a:r>
          </a:p>
          <a:p>
            <a:r>
              <a:rPr lang="en-US" sz="2600" dirty="0" smtClean="0"/>
              <a:t>Muscle layer below skin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 descr="skin 3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191000" y="1524000"/>
            <a:ext cx="4648200" cy="5334000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381000" y="1447800"/>
            <a:ext cx="3733800" cy="762000"/>
          </a:xfrm>
        </p:spPr>
        <p:txBody>
          <a:bodyPr/>
          <a:lstStyle/>
          <a:p>
            <a:endParaRPr lang="en-US" sz="1400" dirty="0" smtClean="0"/>
          </a:p>
          <a:p>
            <a:r>
              <a:rPr lang="en-US" sz="1400" dirty="0" smtClean="0"/>
              <a:t>Create a 3D model of the skin. The model must include the following 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Subcutaneous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Hypodermis- beneath the dermal layer of the skin and consist of loose connective tissue and adipose tissue.</a:t>
            </a:r>
          </a:p>
          <a:p>
            <a:endParaRPr lang="en-US" dirty="0" smtClean="0"/>
          </a:p>
          <a:p>
            <a:r>
              <a:rPr lang="en-US" dirty="0" smtClean="0"/>
              <a:t>The adipose tissue of the subcutaneous layer insulates, helping to conserve body heat.</a:t>
            </a:r>
          </a:p>
          <a:p>
            <a:endParaRPr lang="en-US" dirty="0" smtClean="0"/>
          </a:p>
          <a:p>
            <a:r>
              <a:rPr lang="en-US" dirty="0" smtClean="0"/>
              <a:t>Contains major blood vessels that supply the skin and underlying adipose tissue.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CH 6: Quiz 2 (30 pts)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1. What is the function of melanin ?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2. What factors influence skin color ?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3. What kinds of tissue make up the dermis 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6.2 Accessory Organs of the Skin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Nails</a:t>
            </a:r>
          </a:p>
          <a:p>
            <a:pPr lvl="1"/>
            <a:r>
              <a:rPr lang="en-US" dirty="0" smtClean="0"/>
              <a:t>Protective coverings on the ends of the fingers and toes.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Each nail consist of a nail plate that </a:t>
            </a:r>
            <a:r>
              <a:rPr lang="en-US" dirty="0" err="1" smtClean="0"/>
              <a:t>coverlies</a:t>
            </a:r>
            <a:r>
              <a:rPr lang="en-US" dirty="0" smtClean="0"/>
              <a:t> a surface of skin called the </a:t>
            </a:r>
            <a:r>
              <a:rPr lang="en-US" dirty="0" err="1" smtClean="0"/>
              <a:t>nailbed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whightish</a:t>
            </a:r>
            <a:r>
              <a:rPr lang="en-US" dirty="0" smtClean="0"/>
              <a:t>, thickened, </a:t>
            </a:r>
            <a:r>
              <a:rPr lang="en-US" dirty="0" err="1" smtClean="0"/>
              <a:t>halfmoon</a:t>
            </a:r>
            <a:r>
              <a:rPr lang="en-US" dirty="0" smtClean="0"/>
              <a:t> shaped region (</a:t>
            </a:r>
            <a:r>
              <a:rPr lang="en-US" dirty="0" err="1" smtClean="0"/>
              <a:t>luna</a:t>
            </a:r>
            <a:r>
              <a:rPr lang="en-US" dirty="0" smtClean="0"/>
              <a:t>) at the base of the nail plate. 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NAILS  </a:t>
            </a:r>
            <a:endParaRPr lang="en-US" dirty="0"/>
          </a:p>
        </p:txBody>
      </p:sp>
      <p:pic>
        <p:nvPicPr>
          <p:cNvPr id="4" name="Content Placeholder 3" descr="nail bed 2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533400" y="1524000"/>
            <a:ext cx="76200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Nails </a:t>
            </a:r>
            <a:endParaRPr lang="en-US" dirty="0"/>
          </a:p>
        </p:txBody>
      </p:sp>
      <p:pic>
        <p:nvPicPr>
          <p:cNvPr id="4" name="Content Placeholder 3" descr="nail bed 4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447800"/>
            <a:ext cx="76962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6: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Create a foldable for all vocabulary words(pg 112) and Common skin disorders (pg123).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Hair is present all over the skin  surfaces except the palms, </a:t>
            </a:r>
            <a:r>
              <a:rPr lang="en-US" dirty="0" err="1" smtClean="0"/>
              <a:t>soles,lips</a:t>
            </a:r>
            <a:r>
              <a:rPr lang="en-US" dirty="0" smtClean="0"/>
              <a:t>, nipples, and parts of the external reproductive organs.</a:t>
            </a:r>
          </a:p>
          <a:p>
            <a:endParaRPr lang="en-US" dirty="0" smtClean="0"/>
          </a:p>
          <a:p>
            <a:r>
              <a:rPr lang="en-US" dirty="0" smtClean="0"/>
              <a:t>Each hair develops from a group of epidermal cells at the base of a </a:t>
            </a:r>
            <a:r>
              <a:rPr lang="en-US" dirty="0" err="1" smtClean="0"/>
              <a:t>tubelike</a:t>
            </a:r>
            <a:r>
              <a:rPr lang="en-US" dirty="0" smtClean="0"/>
              <a:t> depression called a hair follicle.</a:t>
            </a:r>
          </a:p>
          <a:p>
            <a:pPr lvl="1"/>
            <a:r>
              <a:rPr lang="en-US" dirty="0" smtClean="0"/>
              <a:t>Follicle extends from the surface into the dermis and contains the hair root.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Hair </a:t>
            </a:r>
            <a:endParaRPr lang="en-US" dirty="0"/>
          </a:p>
        </p:txBody>
      </p:sp>
      <p:pic>
        <p:nvPicPr>
          <p:cNvPr id="4" name="Content Placeholder 3" descr="hair 2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609600" y="1524000"/>
            <a:ext cx="4343400" cy="4648200"/>
          </a:xfrm>
        </p:spPr>
      </p:pic>
      <p:pic>
        <p:nvPicPr>
          <p:cNvPr id="5" name="Picture 4" descr="hair 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447800"/>
            <a:ext cx="32004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Hair </a:t>
            </a:r>
            <a:endParaRPr lang="en-US" dirty="0"/>
          </a:p>
        </p:txBody>
      </p:sp>
      <p:pic>
        <p:nvPicPr>
          <p:cNvPr id="4" name="Content Placeholder 3" descr="hair 3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609600" y="1447801"/>
            <a:ext cx="73152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Sweat Glands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 exocrine glands that are widespread in the skin.</a:t>
            </a:r>
          </a:p>
          <a:p>
            <a:endParaRPr lang="en-US" dirty="0" smtClean="0"/>
          </a:p>
          <a:p>
            <a:r>
              <a:rPr lang="en-US" dirty="0" smtClean="0"/>
              <a:t>Each gland consist of tiny tube that originate as a ball-shaped coil in the deeper dermis.</a:t>
            </a:r>
          </a:p>
          <a:p>
            <a:endParaRPr lang="en-US" dirty="0" smtClean="0"/>
          </a:p>
          <a:p>
            <a:r>
              <a:rPr lang="en-US" dirty="0" smtClean="0"/>
              <a:t>The most numerous sweat glands, the </a:t>
            </a:r>
            <a:r>
              <a:rPr lang="en-US" dirty="0" err="1" smtClean="0"/>
              <a:t>eccrine</a:t>
            </a:r>
            <a:r>
              <a:rPr lang="en-US" dirty="0" smtClean="0"/>
              <a:t> glands responds throughout life to body temperature elevated by environment heat or physical exercise.</a:t>
            </a:r>
          </a:p>
          <a:p>
            <a:endParaRPr lang="en-US" dirty="0" smtClean="0"/>
          </a:p>
          <a:p>
            <a:r>
              <a:rPr lang="en-US" dirty="0" smtClean="0"/>
              <a:t>Glands are common on the forehead, neck, and back.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Sweat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fluid sweat that the </a:t>
            </a:r>
            <a:r>
              <a:rPr lang="en-US" dirty="0" err="1" smtClean="0"/>
              <a:t>eccrine</a:t>
            </a:r>
            <a:r>
              <a:rPr lang="en-US" dirty="0" smtClean="0"/>
              <a:t> gland secretes is carried away in a duct that opens called pores.</a:t>
            </a:r>
          </a:p>
          <a:p>
            <a:endParaRPr lang="en-US" dirty="0" smtClean="0"/>
          </a:p>
          <a:p>
            <a:r>
              <a:rPr lang="en-US" dirty="0" smtClean="0"/>
              <a:t>Sweat is mostly water, but also contains small quantities of salt and wastes, such as urea and uric acid.</a:t>
            </a:r>
          </a:p>
          <a:p>
            <a:endParaRPr lang="en-US" dirty="0" smtClean="0"/>
          </a:p>
          <a:p>
            <a:r>
              <a:rPr lang="en-US" dirty="0" smtClean="0"/>
              <a:t>Other sweat glands:</a:t>
            </a:r>
          </a:p>
          <a:p>
            <a:pPr lvl="1"/>
            <a:r>
              <a:rPr lang="en-US" dirty="0" err="1" smtClean="0"/>
              <a:t>Apocrine</a:t>
            </a:r>
            <a:r>
              <a:rPr lang="en-US" dirty="0" smtClean="0"/>
              <a:t> glands- become active at puberty</a:t>
            </a:r>
          </a:p>
          <a:p>
            <a:pPr lvl="2"/>
            <a:r>
              <a:rPr lang="en-US" dirty="0" smtClean="0"/>
              <a:t>Most numerous in the </a:t>
            </a:r>
            <a:r>
              <a:rPr lang="en-US" dirty="0" err="1" smtClean="0"/>
              <a:t>axillary</a:t>
            </a:r>
            <a:r>
              <a:rPr lang="en-US" dirty="0" smtClean="0"/>
              <a:t> regions and groin and hair follicles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Sebaceous Glands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Contains a specialized epithelial cells and are usually associated with hair follicles.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They are </a:t>
            </a:r>
            <a:r>
              <a:rPr lang="en-US" dirty="0" err="1" smtClean="0"/>
              <a:t>holocrine</a:t>
            </a:r>
            <a:r>
              <a:rPr lang="en-US" dirty="0" smtClean="0"/>
              <a:t> glands that secrete an oily mixture of fatty material and cellular debris called sebum.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6.3 Regulation of Body </a:t>
            </a:r>
            <a:r>
              <a:rPr lang="en-US" dirty="0" err="1" smtClean="0"/>
              <a:t>Temperture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Normally, the </a:t>
            </a:r>
            <a:r>
              <a:rPr lang="en-US" dirty="0" err="1" smtClean="0"/>
              <a:t>tempature</a:t>
            </a:r>
            <a:r>
              <a:rPr lang="en-US" dirty="0" smtClean="0"/>
              <a:t> of deeper body parts remains close to a set point of 37C </a:t>
            </a:r>
          </a:p>
          <a:p>
            <a:endParaRPr lang="en-US" dirty="0" smtClean="0"/>
          </a:p>
          <a:p>
            <a:r>
              <a:rPr lang="en-US" dirty="0" smtClean="0"/>
              <a:t>The skin plays a key role in the homeostatic mechanism that regulates body temp.</a:t>
            </a:r>
          </a:p>
          <a:p>
            <a:endParaRPr lang="en-US" dirty="0" smtClean="0"/>
          </a:p>
          <a:p>
            <a:r>
              <a:rPr lang="en-US" dirty="0" smtClean="0"/>
              <a:t>Heat is a product of cellular metabolism, thus the more active cells of the body.</a:t>
            </a:r>
          </a:p>
          <a:p>
            <a:endParaRPr lang="en-US" dirty="0" smtClean="0"/>
          </a:p>
          <a:p>
            <a:r>
              <a:rPr lang="en-US" dirty="0" smtClean="0"/>
              <a:t>As body temperature rises, nerve impulse stimulate structures in the skin and other organs to release heat.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</a:t>
            </a:r>
            <a:endParaRPr lang="en-US" dirty="0"/>
          </a:p>
        </p:txBody>
      </p:sp>
      <p:pic>
        <p:nvPicPr>
          <p:cNvPr id="7" name="Content Placeholder 6" descr="man work out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533400" y="1447800"/>
            <a:ext cx="3657600" cy="48768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270248" y="1447800"/>
            <a:ext cx="3883152" cy="4724400"/>
          </a:xfrm>
        </p:spPr>
        <p:txBody>
          <a:bodyPr/>
          <a:lstStyle/>
          <a:p>
            <a:r>
              <a:rPr lang="en-US" dirty="0" smtClean="0"/>
              <a:t>Example: during physical exercise, active muscles release heat, which the blood carries away. The warmed blood reaches the part of the brain (the </a:t>
            </a:r>
            <a:r>
              <a:rPr lang="en-US" dirty="0" err="1" smtClean="0"/>
              <a:t>hypothalmus</a:t>
            </a:r>
            <a:r>
              <a:rPr lang="en-US" dirty="0" smtClean="0"/>
              <a:t> ) that controls the body temperature set point, which </a:t>
            </a:r>
            <a:r>
              <a:rPr lang="en-US" smtClean="0"/>
              <a:t>signals muscles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6.4 Healing of Wounds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wound and the area surrounding it usually become red and painfully swollen…this is a result of inflammation which </a:t>
            </a:r>
            <a:r>
              <a:rPr lang="en-US" dirty="0" err="1" smtClean="0"/>
              <a:t>imay</a:t>
            </a:r>
            <a:r>
              <a:rPr lang="en-US" dirty="0" smtClean="0"/>
              <a:t> s a normal response to injury or stress.</a:t>
            </a:r>
          </a:p>
          <a:p>
            <a:endParaRPr lang="en-US" dirty="0" smtClean="0"/>
          </a:p>
          <a:p>
            <a:r>
              <a:rPr lang="en-US" dirty="0" smtClean="0"/>
              <a:t>Inflamed skin may become </a:t>
            </a:r>
            <a:r>
              <a:rPr lang="en-US" dirty="0" err="1" smtClean="0"/>
              <a:t>reddedned</a:t>
            </a:r>
            <a:r>
              <a:rPr lang="en-US" dirty="0" smtClean="0"/>
              <a:t>, warm, swollen, and painful to touch.</a:t>
            </a:r>
          </a:p>
          <a:p>
            <a:endParaRPr lang="en-US" dirty="0" smtClean="0"/>
          </a:p>
          <a:p>
            <a:r>
              <a:rPr lang="en-US" dirty="0" smtClean="0"/>
              <a:t>The specific events in healing depend on the nature of the injury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of Interest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 Read BURNS on </a:t>
            </a:r>
          </a:p>
          <a:p>
            <a:pPr algn="ctr">
              <a:buNone/>
            </a:pPr>
            <a:r>
              <a:rPr lang="en-US" sz="5400" dirty="0" smtClean="0"/>
              <a:t>pg. 121 </a:t>
            </a:r>
          </a:p>
          <a:p>
            <a:pPr algn="ctr">
              <a:buNone/>
            </a:pPr>
            <a:r>
              <a:rPr lang="en-US" sz="5400" dirty="0" smtClean="0"/>
              <a:t> Write ½ page summary about the article.</a:t>
            </a: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Skin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Vital in maintaining homeostasis.</a:t>
            </a:r>
          </a:p>
          <a:p>
            <a:endParaRPr lang="en-US" sz="3200" dirty="0" smtClean="0"/>
          </a:p>
          <a:p>
            <a:r>
              <a:rPr lang="en-US" sz="3200" dirty="0" smtClean="0"/>
              <a:t>Providing a protective covering</a:t>
            </a:r>
          </a:p>
          <a:p>
            <a:endParaRPr lang="en-US" sz="3200" dirty="0" smtClean="0"/>
          </a:p>
          <a:p>
            <a:r>
              <a:rPr lang="en-US" sz="3200" dirty="0" smtClean="0"/>
              <a:t>Houses sensory receptors</a:t>
            </a:r>
          </a:p>
          <a:p>
            <a:endParaRPr lang="en-US" sz="3200" dirty="0" smtClean="0"/>
          </a:p>
          <a:p>
            <a:r>
              <a:rPr lang="en-US" sz="3200" dirty="0" smtClean="0"/>
              <a:t>Synthesizes various biochemical and excretes small qualities of wastes.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Skin Disorders </a:t>
            </a:r>
            <a:r>
              <a:rPr lang="en-US" dirty="0" smtClean="0"/>
              <a:t>pg.123 </a:t>
            </a:r>
            <a:endParaRPr lang="en-US" dirty="0"/>
          </a:p>
        </p:txBody>
      </p:sp>
      <p:pic>
        <p:nvPicPr>
          <p:cNvPr id="8" name="Content Placeholder 7" descr="acne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723900" y="2314575"/>
            <a:ext cx="3124200" cy="3905250"/>
          </a:xfrm>
        </p:spPr>
      </p:pic>
      <p:pic>
        <p:nvPicPr>
          <p:cNvPr id="9" name="Content Placeholder 8" descr="alopecia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495800" y="2362201"/>
            <a:ext cx="3505200" cy="3886200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Acne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Alopecia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eczema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381000" y="2362200"/>
            <a:ext cx="3733800" cy="4038600"/>
          </a:xfrm>
        </p:spPr>
      </p:pic>
      <p:pic>
        <p:nvPicPr>
          <p:cNvPr id="8" name="Content Placeholder 7" descr="herpes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419600" y="2362200"/>
            <a:ext cx="3733799" cy="41148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Eczema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Herpes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Boil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33400" y="2286000"/>
            <a:ext cx="3429000" cy="3962400"/>
          </a:xfrm>
        </p:spPr>
      </p:pic>
      <p:pic>
        <p:nvPicPr>
          <p:cNvPr id="8" name="Content Placeholder 7" descr="keloid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419600" y="2286000"/>
            <a:ext cx="3657600" cy="39624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Boil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Keloid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mole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33400" y="2286000"/>
            <a:ext cx="3505200" cy="4038600"/>
          </a:xfrm>
        </p:spPr>
      </p:pic>
      <p:pic>
        <p:nvPicPr>
          <p:cNvPr id="8" name="Content Placeholder 7" descr="scabies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343400" y="2362200"/>
            <a:ext cx="3733800" cy="3810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Mole 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Scabies 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warts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381000" y="2286000"/>
            <a:ext cx="3657599" cy="4038600"/>
          </a:xfrm>
        </p:spPr>
      </p:pic>
      <p:pic>
        <p:nvPicPr>
          <p:cNvPr id="8" name="Content Placeholder 7" descr="CA018VYFCAPKBSCVCAimpetigo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419600" y="2286000"/>
            <a:ext cx="3657600" cy="38862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Warts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Impetigo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6.1 Skin and its Tissues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skin and certain accessory organs make up the </a:t>
            </a:r>
            <a:r>
              <a:rPr lang="en-US" b="1" dirty="0" smtClean="0"/>
              <a:t>integumentary system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Epidermis</a:t>
            </a:r>
            <a:r>
              <a:rPr lang="en-US" dirty="0" smtClean="0"/>
              <a:t>- outer </a:t>
            </a:r>
            <a:r>
              <a:rPr lang="en-US" dirty="0" err="1" smtClean="0"/>
              <a:t>layer,composed</a:t>
            </a:r>
            <a:r>
              <a:rPr lang="en-US" dirty="0" smtClean="0"/>
              <a:t> of stratified </a:t>
            </a:r>
            <a:r>
              <a:rPr lang="en-US" dirty="0" err="1" smtClean="0"/>
              <a:t>squamous</a:t>
            </a:r>
            <a:r>
              <a:rPr lang="en-US" dirty="0" smtClean="0"/>
              <a:t> epithelium.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Dermis</a:t>
            </a:r>
            <a:r>
              <a:rPr lang="en-US" dirty="0" smtClean="0"/>
              <a:t>- inner layer, is thicker than the epidermis and contains connective tissues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Subcutaneous (hypodermis)- </a:t>
            </a:r>
            <a:r>
              <a:rPr lang="en-US" dirty="0" smtClean="0"/>
              <a:t>beneath the skin and NOT a true layer of the skin.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kin 1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52401"/>
            <a:ext cx="8153400" cy="6400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CH 6: QUIZ 1 (20pts)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1. Name the tissues in the inner layer of the skin 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2. List the general functions of the skin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Epidermis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However the deepest layer of epidermal cells, called the </a:t>
            </a:r>
            <a:r>
              <a:rPr lang="en-US" b="1" dirty="0" smtClean="0"/>
              <a:t>STRATUM BASALE </a:t>
            </a:r>
            <a:r>
              <a:rPr lang="en-US" dirty="0" smtClean="0"/>
              <a:t>or stratum germinativum, is close to the dermis and is nourished by dermal blood vessels.</a:t>
            </a:r>
          </a:p>
          <a:p>
            <a:r>
              <a:rPr lang="en-US" dirty="0" smtClean="0"/>
              <a:t>The older cells harden in a process called </a:t>
            </a:r>
            <a:r>
              <a:rPr lang="en-US" b="1" dirty="0" smtClean="0"/>
              <a:t>keratinization.</a:t>
            </a:r>
          </a:p>
          <a:p>
            <a:r>
              <a:rPr lang="en-US" dirty="0" smtClean="0"/>
              <a:t>The epidermis has important protective functions. </a:t>
            </a:r>
          </a:p>
          <a:p>
            <a:r>
              <a:rPr lang="en-US" dirty="0" smtClean="0"/>
              <a:t>It shields the most underlying tissues against excessive water loss, mechanical injury, and the effects of harmful chemicals.</a:t>
            </a:r>
          </a:p>
          <a:p>
            <a:r>
              <a:rPr lang="en-US" dirty="0" smtClean="0"/>
              <a:t>When unbroken, the epidermis also keeps out disease- causing microorganisms (pathogens).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Epidermis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Specilized</a:t>
            </a:r>
            <a:r>
              <a:rPr lang="en-US" dirty="0" smtClean="0"/>
              <a:t> cells in the epidermis called </a:t>
            </a:r>
            <a:r>
              <a:rPr lang="en-US" dirty="0" err="1" smtClean="0"/>
              <a:t>melanocytes</a:t>
            </a:r>
            <a:r>
              <a:rPr lang="en-US" dirty="0" smtClean="0"/>
              <a:t> produce melanin, a dark pigment that provides skin color.</a:t>
            </a:r>
          </a:p>
          <a:p>
            <a:endParaRPr lang="en-US" dirty="0" smtClean="0"/>
          </a:p>
          <a:p>
            <a:r>
              <a:rPr lang="en-US" dirty="0" smtClean="0"/>
              <a:t>Melanin absorbs ultraviolet radiation in sunlight and preventing mutations in the DNA of skin cells and other damaging effects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Color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Skin color is due largely to melanin.</a:t>
            </a:r>
          </a:p>
          <a:p>
            <a:endParaRPr lang="en-US" dirty="0" smtClean="0"/>
          </a:p>
          <a:p>
            <a:r>
              <a:rPr lang="en-US" dirty="0" smtClean="0"/>
              <a:t>ALL people have the same number of </a:t>
            </a:r>
            <a:r>
              <a:rPr lang="en-US" dirty="0" err="1" smtClean="0"/>
              <a:t>melanoytes</a:t>
            </a:r>
            <a:r>
              <a:rPr lang="en-US" dirty="0" smtClean="0"/>
              <a:t> in their skin.</a:t>
            </a:r>
          </a:p>
          <a:p>
            <a:endParaRPr lang="en-US" dirty="0" smtClean="0"/>
          </a:p>
          <a:p>
            <a:r>
              <a:rPr lang="en-US" dirty="0" smtClean="0"/>
              <a:t>Differences in skin color result from differences in the amount of melanin that </a:t>
            </a:r>
            <a:r>
              <a:rPr lang="en-US" dirty="0" err="1" smtClean="0"/>
              <a:t>melanocytes</a:t>
            </a:r>
            <a:r>
              <a:rPr lang="en-US" dirty="0" smtClean="0"/>
              <a:t> produce and the distribution and size of pigment granules.</a:t>
            </a:r>
          </a:p>
          <a:p>
            <a:endParaRPr lang="en-US" dirty="0" smtClean="0"/>
          </a:p>
          <a:p>
            <a:r>
              <a:rPr lang="en-US" dirty="0" smtClean="0"/>
              <a:t>Skin color is genetically determined.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949</TotalTime>
  <Words>1135</Words>
  <Application>Microsoft Office PowerPoint</Application>
  <PresentationFormat>On-screen Show (4:3)</PresentationFormat>
  <Paragraphs>195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Oriel</vt:lpstr>
      <vt:lpstr>Chapter 6: Skin and the Integumentary system </vt:lpstr>
      <vt:lpstr>CHAPTER 6: Vocabulary </vt:lpstr>
      <vt:lpstr>Functions of Skin </vt:lpstr>
      <vt:lpstr>6.1 Skin and its Tissues </vt:lpstr>
      <vt:lpstr>Slide 5</vt:lpstr>
      <vt:lpstr>CH 6: QUIZ 1 (20pts)</vt:lpstr>
      <vt:lpstr>Epidermis</vt:lpstr>
      <vt:lpstr>Epidermis </vt:lpstr>
      <vt:lpstr>Skin Color </vt:lpstr>
      <vt:lpstr>Slide 10</vt:lpstr>
      <vt:lpstr>Check your Recall </vt:lpstr>
      <vt:lpstr>Dermis</vt:lpstr>
      <vt:lpstr>Slide 13</vt:lpstr>
      <vt:lpstr>SKIN MODEL (50 pts)</vt:lpstr>
      <vt:lpstr>Subcutaneous Layer</vt:lpstr>
      <vt:lpstr>CH 6: Quiz 2 (30 pts) </vt:lpstr>
      <vt:lpstr>6.2 Accessory Organs of the Skin </vt:lpstr>
      <vt:lpstr>NAILS  </vt:lpstr>
      <vt:lpstr>Nails </vt:lpstr>
      <vt:lpstr>Hair </vt:lpstr>
      <vt:lpstr>Hair </vt:lpstr>
      <vt:lpstr>Hair </vt:lpstr>
      <vt:lpstr>Sweat Glands </vt:lpstr>
      <vt:lpstr>Sweat Glands</vt:lpstr>
      <vt:lpstr>Sebaceous Glands </vt:lpstr>
      <vt:lpstr>6.3 Regulation of Body Temperture</vt:lpstr>
      <vt:lpstr>S </vt:lpstr>
      <vt:lpstr>6.4 Healing of Wounds </vt:lpstr>
      <vt:lpstr>Topic of Interest </vt:lpstr>
      <vt:lpstr>Common Skin Disorders pg.123 </vt:lpstr>
      <vt:lpstr>Slide 31</vt:lpstr>
      <vt:lpstr>Slide 32</vt:lpstr>
      <vt:lpstr>Slide 33</vt:lpstr>
      <vt:lpstr>Slide 34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Skin and the Integumentary system</dc:title>
  <dc:creator>Fallon</dc:creator>
  <cp:lastModifiedBy>Fallon</cp:lastModifiedBy>
  <cp:revision>26</cp:revision>
  <dcterms:created xsi:type="dcterms:W3CDTF">2009-10-22T02:02:05Z</dcterms:created>
  <dcterms:modified xsi:type="dcterms:W3CDTF">2009-11-03T21:26:48Z</dcterms:modified>
</cp:coreProperties>
</file>